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8" r:id="rId3"/>
    <p:sldId id="346" r:id="rId4"/>
    <p:sldId id="272" r:id="rId5"/>
    <p:sldId id="314" r:id="rId6"/>
    <p:sldId id="327" r:id="rId7"/>
    <p:sldId id="328" r:id="rId8"/>
    <p:sldId id="329" r:id="rId9"/>
    <p:sldId id="322" r:id="rId10"/>
    <p:sldId id="324" r:id="rId11"/>
    <p:sldId id="360" r:id="rId12"/>
    <p:sldId id="31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BF"/>
    <a:srgbClr val="FFC91D"/>
    <a:srgbClr val="0076B8"/>
    <a:srgbClr val="F3F3F3"/>
    <a:srgbClr val="378745"/>
    <a:srgbClr val="1E6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3" autoAdjust="0"/>
    <p:restoredTop sz="93951" autoAdjust="0"/>
  </p:normalViewPr>
  <p:slideViewPr>
    <p:cSldViewPr snapToGrid="0" showGuides="1">
      <p:cViewPr>
        <p:scale>
          <a:sx n="75" d="100"/>
          <a:sy n="75" d="100"/>
        </p:scale>
        <p:origin x="-366" y="-216"/>
      </p:cViewPr>
      <p:guideLst>
        <p:guide orient="horz" pos="2059"/>
        <p:guide pos="264"/>
      </p:guideLst>
    </p:cSldViewPr>
  </p:slideViewPr>
  <p:outlineViewPr>
    <p:cViewPr>
      <p:scale>
        <a:sx n="33" d="100"/>
        <a:sy n="33" d="100"/>
      </p:scale>
      <p:origin x="0" y="-382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4C32A-1463-4C7F-895C-2D10616D60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24666-325C-44BD-8B51-5ECFF9C64E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731509" y="364843"/>
            <a:ext cx="6642780" cy="546661"/>
          </a:xfrm>
        </p:spPr>
        <p:txBody>
          <a:bodyPr anchor="ctr" anchorCtr="0"/>
          <a:lstStyle>
            <a:lvl1pPr marL="0" indent="0">
              <a:buFontTx/>
              <a:buNone/>
              <a:defRPr b="1">
                <a:solidFill>
                  <a:srgbClr val="0076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在此处输入你需要的标题名称</a:t>
            </a:r>
            <a:endParaRPr lang="zh-CN" altLang="en-US" dirty="0" smtClean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1125538"/>
            <a:ext cx="12192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离页连接符 8"/>
          <p:cNvSpPr/>
          <p:nvPr userDrawn="1"/>
        </p:nvSpPr>
        <p:spPr>
          <a:xfrm>
            <a:off x="838200" y="0"/>
            <a:ext cx="1647998" cy="1543050"/>
          </a:xfrm>
          <a:prstGeom prst="flowChartOffpageConnector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1083511" y="75030"/>
            <a:ext cx="1126289" cy="1126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AFAC5-B90C-4B96-85E4-A88208FBFD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0318-F645-4B32-BA4B-88F2007EA2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/>
          <a:srcRect t="-116"/>
          <a:stretch>
            <a:fillRect/>
          </a:stretch>
        </p:blipFill>
        <p:spPr>
          <a:xfrm>
            <a:off x="0" y="-76199"/>
            <a:ext cx="12192000" cy="4619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943350"/>
            <a:ext cx="12192000" cy="2914651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2448226" y="3957574"/>
            <a:ext cx="14640226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0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 </a:t>
            </a:r>
            <a:r>
              <a:rPr lang="zh-CN" altLang="en-US" sz="4800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密集连接卷积网络</a:t>
            </a:r>
            <a:r>
              <a:rPr lang="en-US" altLang="zh-CN" sz="4800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	</a:t>
            </a:r>
            <a:endParaRPr lang="en-US" altLang="zh-CN" sz="4800" dirty="0">
              <a:solidFill>
                <a:schemeClr val="bg1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 algn="r"/>
            <a:r>
              <a:rPr lang="en-US" altLang="zh-CN" sz="3600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                  </a:t>
            </a:r>
            <a:r>
              <a:rPr lang="en-US" altLang="zh-CN" sz="3200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Densely Connected Convolutional Networks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55451" y="307097"/>
            <a:ext cx="3250630" cy="1026403"/>
            <a:chOff x="1416158" y="1776709"/>
            <a:chExt cx="2425399" cy="76583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9234170" y="5833745"/>
            <a:ext cx="2606040" cy="467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汇报人：顾陈楠</a:t>
            </a:r>
            <a:endParaRPr lang="zh-CN" altLang="en-US" sz="2000" b="1" dirty="0">
              <a:solidFill>
                <a:srgbClr val="0079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Contribution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95325" y="1443990"/>
            <a:ext cx="1004887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Abstract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DenseNets have several compelling advantages: 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、they alleviate the vanishing-gradient problem, 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、strengthen feature propagation, 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、encourage feature reuse, 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、and substantially reduce the number of parameters.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针对实验结果，作者从Accuracy, Capacity, Parameter effectiveness, Overfitting 四个方面进行说明。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/>
          <a:srcRect t="-138"/>
          <a:stretch>
            <a:fillRect/>
          </a:stretch>
        </p:blipFill>
        <p:spPr>
          <a:xfrm>
            <a:off x="0" y="-76199"/>
            <a:ext cx="12192000" cy="38861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914321"/>
            <a:ext cx="12192000" cy="2952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593975" y="4473575"/>
            <a:ext cx="7004050" cy="1280386"/>
            <a:chOff x="3523456" y="4519409"/>
            <a:chExt cx="5145088" cy="1280386"/>
          </a:xfrm>
        </p:grpSpPr>
        <p:sp>
          <p:nvSpPr>
            <p:cNvPr id="16" name="文本框 15"/>
            <p:cNvSpPr txBox="1"/>
            <p:nvPr/>
          </p:nvSpPr>
          <p:spPr>
            <a:xfrm>
              <a:off x="3552031" y="4519409"/>
              <a:ext cx="5087938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alpha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4800" dirty="0" smtClean="0">
                  <a:solidFill>
                    <a:schemeClr val="bg1"/>
                  </a:solidFill>
                </a:rPr>
                <a:t>敬请老师、同学批评指正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23456" y="5374404"/>
              <a:ext cx="5145088" cy="0"/>
            </a:xfrm>
            <a:prstGeom prst="line">
              <a:avLst/>
            </a:prstGeom>
            <a:noFill/>
            <a:ln w="25400" cap="rnd" cmpd="sng" algn="ctr">
              <a:solidFill>
                <a:schemeClr val="bg1">
                  <a:alpha val="75000"/>
                </a:schemeClr>
              </a:solidFill>
              <a:prstDash val="solid"/>
            </a:ln>
            <a:effectLst/>
          </p:spPr>
        </p:cxnSp>
        <p:sp>
          <p:nvSpPr>
            <p:cNvPr id="18" name="文本框 17"/>
            <p:cNvSpPr txBox="1"/>
            <p:nvPr/>
          </p:nvSpPr>
          <p:spPr>
            <a:xfrm>
              <a:off x="3552031" y="5399685"/>
              <a:ext cx="50879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alpha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38200" y="1788795"/>
            <a:ext cx="105156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论文：Densely Connected Convolutional Networks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  <a:buNone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来源：IEEE Conference on Computer Vision and Pattern Recognition（CVPR） 2017 Best Paper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  <a:buNone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作者：Gao Huang, Zhuang Liu, Laurens van der Maaten, Kilian Q. Weinberger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" y="0"/>
            <a:ext cx="2743199" cy="6858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74324" y="2673020"/>
            <a:ext cx="2394674" cy="2706095"/>
            <a:chOff x="124736" y="3756965"/>
            <a:chExt cx="2394674" cy="2706095"/>
          </a:xfrm>
        </p:grpSpPr>
        <p:sp>
          <p:nvSpPr>
            <p:cNvPr id="9" name="矩形 8"/>
            <p:cNvSpPr/>
            <p:nvPr/>
          </p:nvSpPr>
          <p:spPr>
            <a:xfrm>
              <a:off x="124736" y="5156719"/>
              <a:ext cx="2394674" cy="1306341"/>
            </a:xfrm>
            <a:prstGeom prst="rect">
              <a:avLst/>
            </a:prstGeom>
            <a:solidFill>
              <a:srgbClr val="00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 章</a:t>
              </a:r>
              <a:endPara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6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CONTESTS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77287" y="3756965"/>
              <a:ext cx="2207560" cy="697048"/>
              <a:chOff x="1416158" y="1776709"/>
              <a:chExt cx="2425399" cy="765832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" cstate="print">
                <a:biLevel thresh="25000"/>
              </a:blip>
              <a:stretch>
                <a:fillRect/>
              </a:stretch>
            </p:blipFill>
            <p:spPr>
              <a:xfrm>
                <a:off x="2073496" y="1840839"/>
                <a:ext cx="1768061" cy="637573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2" cstate="print">
                <a:biLevel thresh="25000"/>
              </a:blip>
              <a:stretch>
                <a:fillRect/>
              </a:stretch>
            </p:blipFill>
            <p:spPr>
              <a:xfrm>
                <a:off x="1416158" y="1776709"/>
                <a:ext cx="765832" cy="765832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/>
        </p:nvGrpSpPr>
        <p:grpSpPr>
          <a:xfrm>
            <a:off x="6819512" y="453625"/>
            <a:ext cx="4884184" cy="1040497"/>
            <a:chOff x="6346509" y="1960043"/>
            <a:chExt cx="4884184" cy="1040497"/>
          </a:xfrm>
        </p:grpSpPr>
        <p:sp>
          <p:nvSpPr>
            <p:cNvPr id="31" name="文本框 30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6991352" y="2416975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en-US" altLang="zh-CN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53598" y="1284840"/>
            <a:ext cx="4884184" cy="1040497"/>
            <a:chOff x="6346509" y="3007646"/>
            <a:chExt cx="4884184" cy="1040497"/>
          </a:xfrm>
        </p:grpSpPr>
        <p:sp>
          <p:nvSpPr>
            <p:cNvPr id="47" name="文本框 46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6991352" y="3464578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en-US" alt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19512" y="2325456"/>
            <a:ext cx="4884184" cy="1040497"/>
            <a:chOff x="6346509" y="4055249"/>
            <a:chExt cx="4884184" cy="1040497"/>
          </a:xfrm>
        </p:grpSpPr>
        <p:sp>
          <p:nvSpPr>
            <p:cNvPr id="51" name="文本框 50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6991352" y="4512181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DenseNets</a:t>
              </a:r>
              <a:endParaRPr lang="en-US" alt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481321" y="3088726"/>
            <a:ext cx="4884184" cy="1040497"/>
            <a:chOff x="6346509" y="5102851"/>
            <a:chExt cx="4884184" cy="1040497"/>
          </a:xfrm>
        </p:grpSpPr>
        <p:sp>
          <p:nvSpPr>
            <p:cNvPr id="55" name="文本框 54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Experiments</a:t>
              </a:r>
              <a:endParaRPr lang="en-US" altLang="zh-CN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819512" y="4072757"/>
            <a:ext cx="4884184" cy="1040497"/>
            <a:chOff x="6346509" y="5102851"/>
            <a:chExt cx="4884184" cy="1040497"/>
          </a:xfrm>
        </p:grpSpPr>
        <p:sp>
          <p:nvSpPr>
            <p:cNvPr id="60" name="文本框 59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6991352" y="5559783"/>
              <a:ext cx="423934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Discussion</a:t>
              </a:r>
              <a:endParaRPr lang="en-US" altLang="zh-CN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481317" y="4780782"/>
            <a:ext cx="6957060" cy="1040765"/>
            <a:chOff x="6346509" y="5102851"/>
            <a:chExt cx="6957060" cy="1040765"/>
          </a:xfrm>
        </p:grpSpPr>
        <p:sp>
          <p:nvSpPr>
            <p:cNvPr id="3" name="文本框 2"/>
            <p:cNvSpPr txBox="1"/>
            <p:nvPr/>
          </p:nvSpPr>
          <p:spPr>
            <a:xfrm>
              <a:off x="6346509" y="5102851"/>
              <a:ext cx="54038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6</a:t>
              </a:r>
              <a:endParaRPr 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6991669" y="5560051"/>
              <a:ext cx="63119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1595021"/>
            <a:ext cx="10388600" cy="53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4600" y="1595120"/>
            <a:ext cx="961644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CN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的出现与发展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各类模型崭露头角。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新的研究问题开始出现： as information about the input or gradient passes through many layers, it can vanish and “wash out” by the time it reaches the end (or beginning) of the network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改进解决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共通之处：reate short paths from each layers to later layers.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Motivation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7260" y="1778000"/>
            <a:ext cx="10317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想法来源：shorted connected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提出“稠密卷积网络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dense convolutional network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（DensNet）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201702281952011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3326765"/>
            <a:ext cx="11720195" cy="28206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>
                <a:sym typeface="+mn-ea"/>
              </a:rPr>
              <a:t>Dense Block</a:t>
            </a:r>
            <a:endParaRPr lang="zh-CN" altLang="en-US"/>
          </a:p>
        </p:txBody>
      </p:sp>
      <p:pic>
        <p:nvPicPr>
          <p:cNvPr id="3" name="图片 2" descr="PEJLLUP_MQ{FERTRZG$%7Z9"/>
          <p:cNvPicPr>
            <a:picLocks noChangeAspect="1"/>
          </p:cNvPicPr>
          <p:nvPr/>
        </p:nvPicPr>
        <p:blipFill>
          <a:blip r:embed="rId1"/>
          <a:srcRect l="6706" t="3803" r="2635" b="895"/>
          <a:stretch>
            <a:fillRect/>
          </a:stretch>
        </p:blipFill>
        <p:spPr>
          <a:xfrm>
            <a:off x="239395" y="1390650"/>
            <a:ext cx="11626850" cy="5344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32830" y="1041400"/>
            <a:ext cx="6099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两个改进版本：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版本一：DenseNet-B：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BN-ReLU-Conv(1x1)-BN-ReLU-Conv(3x3)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DenseNet</a:t>
            </a:r>
            <a:endParaRPr lang="zh-CN" altLang="en-US"/>
          </a:p>
        </p:txBody>
      </p:sp>
      <p:pic>
        <p:nvPicPr>
          <p:cNvPr id="3" name="图片 2" descr="Dens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315" y="1713230"/>
            <a:ext cx="11469370" cy="15563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272280" y="3166110"/>
            <a:ext cx="459740" cy="476250"/>
            <a:chOff x="6728" y="4986"/>
            <a:chExt cx="724" cy="75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6728" y="5036"/>
              <a:ext cx="275" cy="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7028" y="4986"/>
              <a:ext cx="425" cy="7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7160895" y="3181985"/>
            <a:ext cx="459740" cy="476250"/>
            <a:chOff x="6728" y="4986"/>
            <a:chExt cx="724" cy="75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6728" y="5036"/>
              <a:ext cx="275" cy="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7028" y="4986"/>
              <a:ext cx="425" cy="7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0019030" y="3181985"/>
            <a:ext cx="459740" cy="476250"/>
            <a:chOff x="6728" y="4986"/>
            <a:chExt cx="724" cy="75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6728" y="5036"/>
              <a:ext cx="275" cy="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7028" y="4986"/>
              <a:ext cx="425" cy="7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5033645" y="3642360"/>
            <a:ext cx="3984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transition layer过渡层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67385" y="4007485"/>
            <a:ext cx="11163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版本二：DenseNet-B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在DenseNet-B的基础上，对过渡层的特征图进行压缩，产生⌊θm⌋个特征图，其中0&lt;θ≤1，为压缩因子。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79BF"/>
                </a:solidFill>
                <a:sym typeface="+mn-ea"/>
              </a:rPr>
              <a:t>Experiments&amp;Result</a:t>
            </a:r>
            <a:endParaRPr lang="en-US" altLang="zh-CN" dirty="0">
              <a:solidFill>
                <a:srgbClr val="0079BF"/>
              </a:solidFill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1595021"/>
            <a:ext cx="10388600" cy="53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Dens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" y="1753235"/>
            <a:ext cx="11642725" cy="5066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9880" y="1108075"/>
            <a:ext cx="7028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Datasets:CIFAR、SVHN、ImageNet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79BF"/>
                </a:solidFill>
                <a:sym typeface="+mn-ea"/>
              </a:rPr>
              <a:t>Experiments&amp;Result</a:t>
            </a:r>
            <a:endParaRPr lang="en-US" altLang="zh-CN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图片 1" descr="Dense5 (1)"/>
          <p:cNvPicPr>
            <a:picLocks noChangeAspect="1"/>
          </p:cNvPicPr>
          <p:nvPr/>
        </p:nvPicPr>
        <p:blipFill>
          <a:blip r:embed="rId1"/>
          <a:srcRect t="5481"/>
          <a:stretch>
            <a:fillRect/>
          </a:stretch>
        </p:blipFill>
        <p:spPr>
          <a:xfrm>
            <a:off x="311150" y="1648460"/>
            <a:ext cx="11483340" cy="4645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1254</Words>
  <Application>WPS 演示</Application>
  <PresentationFormat>自定义</PresentationFormat>
  <Paragraphs>89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方正粗宋简体</vt:lpstr>
      <vt:lpstr>Times New Roman</vt:lpstr>
      <vt:lpstr>Calibri</vt:lpstr>
      <vt:lpstr>Arial Unicode MS</vt:lpstr>
      <vt:lpstr>Calibri Light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顾建</dc:creator>
  <cp:lastModifiedBy>nan7g</cp:lastModifiedBy>
  <cp:revision>168</cp:revision>
  <dcterms:created xsi:type="dcterms:W3CDTF">2015-11-22T14:34:00Z</dcterms:created>
  <dcterms:modified xsi:type="dcterms:W3CDTF">2018-01-03T07:51:18Z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